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Lst>
  <p:sldSz cx="30275213" cy="43200638"/>
  <p:notesSz cx="10234613" cy="14663738"/>
  <p:defaultTextStyle>
    <a:defPPr>
      <a:defRPr lang="en-US"/>
    </a:defPPr>
    <a:lvl1pPr marL="0" algn="l" defTabSz="3526841" rtl="0" eaLnBrk="1" latinLnBrk="0" hangingPunct="1">
      <a:defRPr sz="6943" kern="1200">
        <a:solidFill>
          <a:schemeClr val="tx1"/>
        </a:solidFill>
        <a:latin typeface="+mn-lt"/>
        <a:ea typeface="+mn-ea"/>
        <a:cs typeface="+mn-cs"/>
      </a:defRPr>
    </a:lvl1pPr>
    <a:lvl2pPr marL="1763420" algn="l" defTabSz="3526841" rtl="0" eaLnBrk="1" latinLnBrk="0" hangingPunct="1">
      <a:defRPr sz="6943" kern="1200">
        <a:solidFill>
          <a:schemeClr val="tx1"/>
        </a:solidFill>
        <a:latin typeface="+mn-lt"/>
        <a:ea typeface="+mn-ea"/>
        <a:cs typeface="+mn-cs"/>
      </a:defRPr>
    </a:lvl2pPr>
    <a:lvl3pPr marL="3526841" algn="l" defTabSz="3526841" rtl="0" eaLnBrk="1" latinLnBrk="0" hangingPunct="1">
      <a:defRPr sz="6943" kern="1200">
        <a:solidFill>
          <a:schemeClr val="tx1"/>
        </a:solidFill>
        <a:latin typeface="+mn-lt"/>
        <a:ea typeface="+mn-ea"/>
        <a:cs typeface="+mn-cs"/>
      </a:defRPr>
    </a:lvl3pPr>
    <a:lvl4pPr marL="5290261" algn="l" defTabSz="3526841" rtl="0" eaLnBrk="1" latinLnBrk="0" hangingPunct="1">
      <a:defRPr sz="6943" kern="1200">
        <a:solidFill>
          <a:schemeClr val="tx1"/>
        </a:solidFill>
        <a:latin typeface="+mn-lt"/>
        <a:ea typeface="+mn-ea"/>
        <a:cs typeface="+mn-cs"/>
      </a:defRPr>
    </a:lvl4pPr>
    <a:lvl5pPr marL="7053682" algn="l" defTabSz="3526841" rtl="0" eaLnBrk="1" latinLnBrk="0" hangingPunct="1">
      <a:defRPr sz="6943" kern="1200">
        <a:solidFill>
          <a:schemeClr val="tx1"/>
        </a:solidFill>
        <a:latin typeface="+mn-lt"/>
        <a:ea typeface="+mn-ea"/>
        <a:cs typeface="+mn-cs"/>
      </a:defRPr>
    </a:lvl5pPr>
    <a:lvl6pPr marL="8817102" algn="l" defTabSz="3526841" rtl="0" eaLnBrk="1" latinLnBrk="0" hangingPunct="1">
      <a:defRPr sz="6943" kern="1200">
        <a:solidFill>
          <a:schemeClr val="tx1"/>
        </a:solidFill>
        <a:latin typeface="+mn-lt"/>
        <a:ea typeface="+mn-ea"/>
        <a:cs typeface="+mn-cs"/>
      </a:defRPr>
    </a:lvl6pPr>
    <a:lvl7pPr marL="10580522" algn="l" defTabSz="3526841" rtl="0" eaLnBrk="1" latinLnBrk="0" hangingPunct="1">
      <a:defRPr sz="6943" kern="1200">
        <a:solidFill>
          <a:schemeClr val="tx1"/>
        </a:solidFill>
        <a:latin typeface="+mn-lt"/>
        <a:ea typeface="+mn-ea"/>
        <a:cs typeface="+mn-cs"/>
      </a:defRPr>
    </a:lvl7pPr>
    <a:lvl8pPr marL="12343943" algn="l" defTabSz="3526841" rtl="0" eaLnBrk="1" latinLnBrk="0" hangingPunct="1">
      <a:defRPr sz="6943" kern="1200">
        <a:solidFill>
          <a:schemeClr val="tx1"/>
        </a:solidFill>
        <a:latin typeface="+mn-lt"/>
        <a:ea typeface="+mn-ea"/>
        <a:cs typeface="+mn-cs"/>
      </a:defRPr>
    </a:lvl8pPr>
    <a:lvl9pPr marL="14107363" algn="l" defTabSz="3526841" rtl="0" eaLnBrk="1" latinLnBrk="0" hangingPunct="1">
      <a:defRPr sz="6943"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D6EC"/>
    <a:srgbClr val="D2A000"/>
    <a:srgbClr val="A88000"/>
    <a:srgbClr val="DAA600"/>
    <a:srgbClr val="FFC000"/>
    <a:srgbClr val="7D7D7D"/>
    <a:srgbClr val="A5A5A5"/>
    <a:srgbClr val="ED7D31"/>
    <a:srgbClr val="EEB500"/>
    <a:srgbClr val="6937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068" autoAdjust="0"/>
    <p:restoredTop sz="94660"/>
  </p:normalViewPr>
  <p:slideViewPr>
    <p:cSldViewPr snapToGrid="0">
      <p:cViewPr>
        <p:scale>
          <a:sx n="50" d="100"/>
          <a:sy n="50" d="100"/>
        </p:scale>
        <p:origin x="29"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slide" Target="slides/slide1.xml"/><Relationship Id="rId4" Type="http://schemas.openxmlformats.org/officeDocument/2006/relationships/slideMaster" Target="slideMasters/slideMaster1.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70108"/>
            <a:ext cx="25733931" cy="15040222"/>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690338"/>
            <a:ext cx="22706410" cy="1043015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3B3263-1B38-433F-9269-6345145A2E27}" type="datetimeFigureOut">
              <a:rPr lang="en-IE" smtClean="0"/>
              <a:t>21/03/2025</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523454F8-4DB5-448E-80D7-A5379902AE7E}" type="slidenum">
              <a:rPr lang="en-IE" smtClean="0"/>
              <a:t>‹#›</a:t>
            </a:fld>
            <a:endParaRPr lang="en-IE"/>
          </a:p>
        </p:txBody>
      </p:sp>
    </p:spTree>
    <p:extLst>
      <p:ext uri="{BB962C8B-B14F-4D97-AF65-F5344CB8AC3E}">
        <p14:creationId xmlns:p14="http://schemas.microsoft.com/office/powerpoint/2010/main" val="364157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3B3263-1B38-433F-9269-6345145A2E27}" type="datetimeFigureOut">
              <a:rPr lang="en-IE" smtClean="0"/>
              <a:t>21/03/2025</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523454F8-4DB5-448E-80D7-A5379902AE7E}" type="slidenum">
              <a:rPr lang="en-IE" smtClean="0"/>
              <a:t>‹#›</a:t>
            </a:fld>
            <a:endParaRPr lang="en-IE"/>
          </a:p>
        </p:txBody>
      </p:sp>
    </p:spTree>
    <p:extLst>
      <p:ext uri="{BB962C8B-B14F-4D97-AF65-F5344CB8AC3E}">
        <p14:creationId xmlns:p14="http://schemas.microsoft.com/office/powerpoint/2010/main" val="3563626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300034"/>
            <a:ext cx="6528093" cy="366105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300034"/>
            <a:ext cx="19205838" cy="366105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3B3263-1B38-433F-9269-6345145A2E27}" type="datetimeFigureOut">
              <a:rPr lang="en-IE" smtClean="0"/>
              <a:t>21/03/2025</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523454F8-4DB5-448E-80D7-A5379902AE7E}" type="slidenum">
              <a:rPr lang="en-IE" smtClean="0"/>
              <a:t>‹#›</a:t>
            </a:fld>
            <a:endParaRPr lang="en-IE"/>
          </a:p>
        </p:txBody>
      </p:sp>
    </p:spTree>
    <p:extLst>
      <p:ext uri="{BB962C8B-B14F-4D97-AF65-F5344CB8AC3E}">
        <p14:creationId xmlns:p14="http://schemas.microsoft.com/office/powerpoint/2010/main" val="1292393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3B3263-1B38-433F-9269-6345145A2E27}" type="datetimeFigureOut">
              <a:rPr lang="en-IE" smtClean="0"/>
              <a:t>21/03/2025</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523454F8-4DB5-448E-80D7-A5379902AE7E}" type="slidenum">
              <a:rPr lang="en-IE" smtClean="0"/>
              <a:t>‹#›</a:t>
            </a:fld>
            <a:endParaRPr lang="en-IE"/>
          </a:p>
        </p:txBody>
      </p:sp>
    </p:spTree>
    <p:extLst>
      <p:ext uri="{BB962C8B-B14F-4D97-AF65-F5344CB8AC3E}">
        <p14:creationId xmlns:p14="http://schemas.microsoft.com/office/powerpoint/2010/main" val="1517845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770172"/>
            <a:ext cx="26112371" cy="17970262"/>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910440"/>
            <a:ext cx="26112371" cy="9450136"/>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3B3263-1B38-433F-9269-6345145A2E27}" type="datetimeFigureOut">
              <a:rPr lang="en-IE" smtClean="0"/>
              <a:t>21/03/2025</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523454F8-4DB5-448E-80D7-A5379902AE7E}" type="slidenum">
              <a:rPr lang="en-IE" smtClean="0"/>
              <a:t>‹#›</a:t>
            </a:fld>
            <a:endParaRPr lang="en-IE"/>
          </a:p>
        </p:txBody>
      </p:sp>
    </p:spTree>
    <p:extLst>
      <p:ext uri="{BB962C8B-B14F-4D97-AF65-F5344CB8AC3E}">
        <p14:creationId xmlns:p14="http://schemas.microsoft.com/office/powerpoint/2010/main" val="3576837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500170"/>
            <a:ext cx="12866966" cy="27410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500170"/>
            <a:ext cx="12866966" cy="27410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3B3263-1B38-433F-9269-6345145A2E27}" type="datetimeFigureOut">
              <a:rPr lang="en-IE" smtClean="0"/>
              <a:t>21/03/2025</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523454F8-4DB5-448E-80D7-A5379902AE7E}" type="slidenum">
              <a:rPr lang="en-IE" smtClean="0"/>
              <a:t>‹#›</a:t>
            </a:fld>
            <a:endParaRPr lang="en-IE"/>
          </a:p>
        </p:txBody>
      </p:sp>
    </p:spTree>
    <p:extLst>
      <p:ext uri="{BB962C8B-B14F-4D97-AF65-F5344CB8AC3E}">
        <p14:creationId xmlns:p14="http://schemas.microsoft.com/office/powerpoint/2010/main" val="4153594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300044"/>
            <a:ext cx="26112371" cy="8350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590160"/>
            <a:ext cx="12807832" cy="519007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5780233"/>
            <a:ext cx="12807832" cy="23210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590160"/>
            <a:ext cx="12870909" cy="519007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5780233"/>
            <a:ext cx="12870909" cy="23210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3B3263-1B38-433F-9269-6345145A2E27}" type="datetimeFigureOut">
              <a:rPr lang="en-IE" smtClean="0"/>
              <a:t>21/03/2025</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523454F8-4DB5-448E-80D7-A5379902AE7E}" type="slidenum">
              <a:rPr lang="en-IE" smtClean="0"/>
              <a:t>‹#›</a:t>
            </a:fld>
            <a:endParaRPr lang="en-IE"/>
          </a:p>
        </p:txBody>
      </p:sp>
    </p:spTree>
    <p:extLst>
      <p:ext uri="{BB962C8B-B14F-4D97-AF65-F5344CB8AC3E}">
        <p14:creationId xmlns:p14="http://schemas.microsoft.com/office/powerpoint/2010/main" val="3296746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3B3263-1B38-433F-9269-6345145A2E27}" type="datetimeFigureOut">
              <a:rPr lang="en-IE" smtClean="0"/>
              <a:t>21/03/2025</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523454F8-4DB5-448E-80D7-A5379902AE7E}" type="slidenum">
              <a:rPr lang="en-IE" smtClean="0"/>
              <a:t>‹#›</a:t>
            </a:fld>
            <a:endParaRPr lang="en-IE"/>
          </a:p>
        </p:txBody>
      </p:sp>
    </p:spTree>
    <p:extLst>
      <p:ext uri="{BB962C8B-B14F-4D97-AF65-F5344CB8AC3E}">
        <p14:creationId xmlns:p14="http://schemas.microsoft.com/office/powerpoint/2010/main" val="865959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3B3263-1B38-433F-9269-6345145A2E27}" type="datetimeFigureOut">
              <a:rPr lang="en-IE" smtClean="0"/>
              <a:t>21/03/2025</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523454F8-4DB5-448E-80D7-A5379902AE7E}" type="slidenum">
              <a:rPr lang="en-IE" smtClean="0"/>
              <a:t>‹#›</a:t>
            </a:fld>
            <a:endParaRPr lang="en-IE"/>
          </a:p>
        </p:txBody>
      </p:sp>
    </p:spTree>
    <p:extLst>
      <p:ext uri="{BB962C8B-B14F-4D97-AF65-F5344CB8AC3E}">
        <p14:creationId xmlns:p14="http://schemas.microsoft.com/office/powerpoint/2010/main" val="2562676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80042"/>
            <a:ext cx="9764544" cy="10080149"/>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220102"/>
            <a:ext cx="15326827" cy="30700453"/>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960191"/>
            <a:ext cx="9764544" cy="24010358"/>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913B3263-1B38-433F-9269-6345145A2E27}" type="datetimeFigureOut">
              <a:rPr lang="en-IE" smtClean="0"/>
              <a:t>21/03/2025</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523454F8-4DB5-448E-80D7-A5379902AE7E}" type="slidenum">
              <a:rPr lang="en-IE" smtClean="0"/>
              <a:t>‹#›</a:t>
            </a:fld>
            <a:endParaRPr lang="en-IE"/>
          </a:p>
        </p:txBody>
      </p:sp>
    </p:spTree>
    <p:extLst>
      <p:ext uri="{BB962C8B-B14F-4D97-AF65-F5344CB8AC3E}">
        <p14:creationId xmlns:p14="http://schemas.microsoft.com/office/powerpoint/2010/main" val="2157711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80042"/>
            <a:ext cx="9764544" cy="10080149"/>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220102"/>
            <a:ext cx="15326827" cy="30700453"/>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960191"/>
            <a:ext cx="9764544" cy="24010358"/>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913B3263-1B38-433F-9269-6345145A2E27}" type="datetimeFigureOut">
              <a:rPr lang="en-IE" smtClean="0"/>
              <a:t>21/03/2025</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523454F8-4DB5-448E-80D7-A5379902AE7E}" type="slidenum">
              <a:rPr lang="en-IE" smtClean="0"/>
              <a:t>‹#›</a:t>
            </a:fld>
            <a:endParaRPr lang="en-IE"/>
          </a:p>
        </p:txBody>
      </p:sp>
    </p:spTree>
    <p:extLst>
      <p:ext uri="{BB962C8B-B14F-4D97-AF65-F5344CB8AC3E}">
        <p14:creationId xmlns:p14="http://schemas.microsoft.com/office/powerpoint/2010/main" val="2849135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300044"/>
            <a:ext cx="26112371" cy="8350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500170"/>
            <a:ext cx="26112371" cy="274104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40040601"/>
            <a:ext cx="6811923" cy="2300034"/>
          </a:xfrm>
          <a:prstGeom prst="rect">
            <a:avLst/>
          </a:prstGeom>
        </p:spPr>
        <p:txBody>
          <a:bodyPr vert="horz" lIns="91440" tIns="45720" rIns="91440" bIns="45720" rtlCol="0" anchor="ctr"/>
          <a:lstStyle>
            <a:lvl1pPr algn="l">
              <a:defRPr sz="3973">
                <a:solidFill>
                  <a:schemeClr val="tx1">
                    <a:tint val="75000"/>
                  </a:schemeClr>
                </a:solidFill>
              </a:defRPr>
            </a:lvl1pPr>
          </a:lstStyle>
          <a:p>
            <a:fld id="{913B3263-1B38-433F-9269-6345145A2E27}" type="datetimeFigureOut">
              <a:rPr lang="en-IE" smtClean="0"/>
              <a:t>21/03/2025</a:t>
            </a:fld>
            <a:endParaRPr lang="en-IE"/>
          </a:p>
        </p:txBody>
      </p:sp>
      <p:sp>
        <p:nvSpPr>
          <p:cNvPr id="5" name="Footer Placeholder 4"/>
          <p:cNvSpPr>
            <a:spLocks noGrp="1"/>
          </p:cNvSpPr>
          <p:nvPr>
            <p:ph type="ftr" sz="quarter" idx="3"/>
          </p:nvPr>
        </p:nvSpPr>
        <p:spPr>
          <a:xfrm>
            <a:off x="10028665" y="40040601"/>
            <a:ext cx="10217884" cy="230003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21381869" y="40040601"/>
            <a:ext cx="6811923" cy="2300034"/>
          </a:xfrm>
          <a:prstGeom prst="rect">
            <a:avLst/>
          </a:prstGeom>
        </p:spPr>
        <p:txBody>
          <a:bodyPr vert="horz" lIns="91440" tIns="45720" rIns="91440" bIns="45720" rtlCol="0" anchor="ctr"/>
          <a:lstStyle>
            <a:lvl1pPr algn="r">
              <a:defRPr sz="3973">
                <a:solidFill>
                  <a:schemeClr val="tx1">
                    <a:tint val="75000"/>
                  </a:schemeClr>
                </a:solidFill>
              </a:defRPr>
            </a:lvl1pPr>
          </a:lstStyle>
          <a:p>
            <a:fld id="{523454F8-4DB5-448E-80D7-A5379902AE7E}" type="slidenum">
              <a:rPr lang="en-IE" smtClean="0"/>
              <a:t>‹#›</a:t>
            </a:fld>
            <a:endParaRPr lang="en-IE"/>
          </a:p>
        </p:txBody>
      </p:sp>
    </p:spTree>
    <p:extLst>
      <p:ext uri="{BB962C8B-B14F-4D97-AF65-F5344CB8AC3E}">
        <p14:creationId xmlns:p14="http://schemas.microsoft.com/office/powerpoint/2010/main" val="20840705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EEE8861-8522-F085-6660-5F8903C3D154}"/>
              </a:ext>
            </a:extLst>
          </p:cNvPr>
          <p:cNvGrpSpPr/>
          <p:nvPr/>
        </p:nvGrpSpPr>
        <p:grpSpPr>
          <a:xfrm>
            <a:off x="799120" y="3748656"/>
            <a:ext cx="28833258" cy="34945704"/>
            <a:chOff x="799120" y="3748655"/>
            <a:chExt cx="28833258" cy="33754695"/>
          </a:xfrm>
        </p:grpSpPr>
        <p:sp>
          <p:nvSpPr>
            <p:cNvPr id="4" name="TextBox 3">
              <a:extLst>
                <a:ext uri="{FF2B5EF4-FFF2-40B4-BE49-F238E27FC236}">
                  <a16:creationId xmlns:a16="http://schemas.microsoft.com/office/drawing/2014/main" id="{7601F0A1-AE50-DB7C-B710-48A80F8E928C}"/>
                </a:ext>
              </a:extLst>
            </p:cNvPr>
            <p:cNvSpPr txBox="1"/>
            <p:nvPr/>
          </p:nvSpPr>
          <p:spPr>
            <a:xfrm>
              <a:off x="15438418" y="36288605"/>
              <a:ext cx="13849976" cy="492442"/>
            </a:xfrm>
            <a:prstGeom prst="rect">
              <a:avLst/>
            </a:prstGeom>
            <a:solidFill>
              <a:schemeClr val="accent4">
                <a:alpha val="50000"/>
              </a:schemeClr>
            </a:solidFill>
          </p:spPr>
          <p:txBody>
            <a:bodyPr wrap="square" rtlCol="0">
              <a:spAutoFit/>
            </a:bodyPr>
            <a:lstStyle/>
            <a:p>
              <a:pPr algn="just"/>
              <a:r>
                <a:rPr lang="en-MY" sz="2600" dirty="0">
                  <a:solidFill>
                    <a:srgbClr val="FF0000"/>
                  </a:solidFill>
                </a:rPr>
                <a:t>Fbmlfmb;lfdmb;lmblm’blmfgmbLmb’lm;Lamf@Lmb’Amb’lmb’lam’bLma;lmfb;lm</a:t>
              </a:r>
            </a:p>
          </p:txBody>
        </p:sp>
        <p:sp>
          <p:nvSpPr>
            <p:cNvPr id="9" name="TextBox 8">
              <a:extLst>
                <a:ext uri="{FF2B5EF4-FFF2-40B4-BE49-F238E27FC236}">
                  <a16:creationId xmlns:a16="http://schemas.microsoft.com/office/drawing/2014/main" id="{418834EE-5743-BC8E-83B4-07D9E55F1746}"/>
                </a:ext>
              </a:extLst>
            </p:cNvPr>
            <p:cNvSpPr txBox="1"/>
            <p:nvPr/>
          </p:nvSpPr>
          <p:spPr>
            <a:xfrm>
              <a:off x="799120" y="3748655"/>
              <a:ext cx="22154919" cy="2348568"/>
            </a:xfrm>
            <a:prstGeom prst="rect">
              <a:avLst/>
            </a:prstGeom>
            <a:noFill/>
          </p:spPr>
          <p:txBody>
            <a:bodyPr wrap="square">
              <a:spAutoFit/>
            </a:bodyPr>
            <a:lstStyle/>
            <a:p>
              <a:r>
                <a:rPr lang="en-GB" sz="7600" b="1" dirty="0"/>
                <a:t>Move Safe Analytics: Injury in field sports preventing system powered by drone.</a:t>
              </a:r>
              <a:endParaRPr lang="en-MY" sz="7600" b="1" dirty="0"/>
            </a:p>
          </p:txBody>
        </p:sp>
        <p:cxnSp>
          <p:nvCxnSpPr>
            <p:cNvPr id="17" name="Straight Connector 16">
              <a:extLst>
                <a:ext uri="{FF2B5EF4-FFF2-40B4-BE49-F238E27FC236}">
                  <a16:creationId xmlns:a16="http://schemas.microsoft.com/office/drawing/2014/main" id="{B2A06D64-0493-7A7E-77D2-4D96AA962D30}"/>
                </a:ext>
              </a:extLst>
            </p:cNvPr>
            <p:cNvCxnSpPr>
              <a:cxnSpLocks/>
            </p:cNvCxnSpPr>
            <p:nvPr/>
          </p:nvCxnSpPr>
          <p:spPr>
            <a:xfrm>
              <a:off x="14988865" y="9727175"/>
              <a:ext cx="147598" cy="27776175"/>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CC2EDFAD-8F98-AD1F-002C-326FAEAFC224}"/>
                </a:ext>
              </a:extLst>
            </p:cNvPr>
            <p:cNvSpPr txBox="1"/>
            <p:nvPr/>
          </p:nvSpPr>
          <p:spPr>
            <a:xfrm>
              <a:off x="799120" y="6319386"/>
              <a:ext cx="22301505" cy="891861"/>
            </a:xfrm>
            <a:prstGeom prst="rect">
              <a:avLst/>
            </a:prstGeom>
            <a:noFill/>
          </p:spPr>
          <p:txBody>
            <a:bodyPr wrap="square">
              <a:spAutoFit/>
            </a:bodyPr>
            <a:lstStyle/>
            <a:p>
              <a:r>
                <a:rPr lang="en-GB" sz="5400" b="1" i="1" dirty="0"/>
                <a:t>Ivan Lapickij</a:t>
              </a:r>
              <a:r>
                <a:rPr lang="en-GB" b="1" i="1" baseline="30000" dirty="0"/>
                <a:t>1</a:t>
              </a:r>
              <a:r>
                <a:rPr lang="en-GB" sz="5400" b="1" i="1" dirty="0"/>
                <a:t>, Guilherme Daniel Gomes</a:t>
              </a:r>
              <a:r>
                <a:rPr lang="en-GB" sz="5400" b="1" i="1" baseline="30000" dirty="0"/>
                <a:t>2</a:t>
              </a:r>
              <a:endParaRPr lang="en-MY" sz="5400" b="1" i="1" dirty="0"/>
            </a:p>
          </p:txBody>
        </p:sp>
        <p:sp>
          <p:nvSpPr>
            <p:cNvPr id="25" name="Rectangle: Rounded Corners 24">
              <a:extLst>
                <a:ext uri="{FF2B5EF4-FFF2-40B4-BE49-F238E27FC236}">
                  <a16:creationId xmlns:a16="http://schemas.microsoft.com/office/drawing/2014/main" id="{223C6942-E15A-6005-3795-1A64505E1E4B}"/>
                </a:ext>
              </a:extLst>
            </p:cNvPr>
            <p:cNvSpPr/>
            <p:nvPr/>
          </p:nvSpPr>
          <p:spPr>
            <a:xfrm>
              <a:off x="24742563" y="4873984"/>
              <a:ext cx="4297678" cy="4196664"/>
            </a:xfrm>
            <a:prstGeom prst="roundRect">
              <a:avLst>
                <a:gd name="adj" fmla="val 1230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noFill/>
              </a:endParaRPr>
            </a:p>
          </p:txBody>
        </p:sp>
        <p:sp>
          <p:nvSpPr>
            <p:cNvPr id="26" name="TextBox 25">
              <a:extLst>
                <a:ext uri="{FF2B5EF4-FFF2-40B4-BE49-F238E27FC236}">
                  <a16:creationId xmlns:a16="http://schemas.microsoft.com/office/drawing/2014/main" id="{A9877DD8-E3F2-12ED-8B2C-FCAA4231D498}"/>
                </a:ext>
              </a:extLst>
            </p:cNvPr>
            <p:cNvSpPr txBox="1"/>
            <p:nvPr/>
          </p:nvSpPr>
          <p:spPr>
            <a:xfrm>
              <a:off x="24150428" y="3751434"/>
              <a:ext cx="5481950" cy="1160767"/>
            </a:xfrm>
            <a:prstGeom prst="rect">
              <a:avLst/>
            </a:prstGeom>
            <a:noFill/>
          </p:spPr>
          <p:txBody>
            <a:bodyPr wrap="none" rtlCol="0">
              <a:spAutoFit/>
            </a:bodyPr>
            <a:lstStyle/>
            <a:p>
              <a:pPr algn="ctr"/>
              <a:r>
                <a:rPr lang="en-GB" b="1" i="1" dirty="0"/>
                <a:t>Scan for Video</a:t>
              </a:r>
              <a:endParaRPr lang="en-MY" b="1" i="1" dirty="0"/>
            </a:p>
          </p:txBody>
        </p:sp>
        <p:sp>
          <p:nvSpPr>
            <p:cNvPr id="27" name="TextBox 26">
              <a:extLst>
                <a:ext uri="{FF2B5EF4-FFF2-40B4-BE49-F238E27FC236}">
                  <a16:creationId xmlns:a16="http://schemas.microsoft.com/office/drawing/2014/main" id="{B7D7E85E-C71A-64EA-53B7-F028BDC33EEC}"/>
                </a:ext>
              </a:extLst>
            </p:cNvPr>
            <p:cNvSpPr txBox="1"/>
            <p:nvPr/>
          </p:nvSpPr>
          <p:spPr>
            <a:xfrm>
              <a:off x="19610046" y="35096285"/>
              <a:ext cx="6687985" cy="830997"/>
            </a:xfrm>
            <a:prstGeom prst="rect">
              <a:avLst/>
            </a:prstGeom>
            <a:noFill/>
          </p:spPr>
          <p:txBody>
            <a:bodyPr wrap="none" rtlCol="0">
              <a:spAutoFit/>
            </a:bodyPr>
            <a:lstStyle/>
            <a:p>
              <a:r>
                <a:rPr lang="en-GB" sz="4800" dirty="0">
                  <a:latin typeface="Copperplate Gothic Bold" panose="020E0705020206020404" pitchFamily="34" charset="0"/>
                </a:rPr>
                <a:t>Acknowledgments</a:t>
              </a:r>
              <a:endParaRPr lang="en-MY" sz="4800" dirty="0">
                <a:latin typeface="Copperplate Gothic Bold" panose="020E0705020206020404" pitchFamily="34" charset="0"/>
              </a:endParaRPr>
            </a:p>
          </p:txBody>
        </p:sp>
        <p:sp>
          <p:nvSpPr>
            <p:cNvPr id="28" name="TextBox 27">
              <a:extLst>
                <a:ext uri="{FF2B5EF4-FFF2-40B4-BE49-F238E27FC236}">
                  <a16:creationId xmlns:a16="http://schemas.microsoft.com/office/drawing/2014/main" id="{FA42970F-CA02-5439-B5A0-32566E648809}"/>
                </a:ext>
              </a:extLst>
            </p:cNvPr>
            <p:cNvSpPr txBox="1"/>
            <p:nvPr/>
          </p:nvSpPr>
          <p:spPr>
            <a:xfrm>
              <a:off x="818366" y="9727174"/>
              <a:ext cx="8110544" cy="6748415"/>
            </a:xfrm>
            <a:prstGeom prst="rect">
              <a:avLst/>
            </a:prstGeom>
            <a:solidFill>
              <a:schemeClr val="accent1">
                <a:lumMod val="20000"/>
                <a:lumOff val="80000"/>
              </a:schemeClr>
            </a:solidFill>
          </p:spPr>
          <p:txBody>
            <a:bodyPr wrap="square" rtlCol="0">
              <a:spAutoFit/>
            </a:bodyPr>
            <a:lstStyle/>
            <a:p>
              <a:pPr rtl="0">
                <a:spcBef>
                  <a:spcPts val="1000"/>
                </a:spcBef>
                <a:buNone/>
              </a:pPr>
              <a:r>
                <a:rPr lang="en-GB" sz="3200" b="1" dirty="0"/>
                <a:t>Abstract</a:t>
              </a:r>
              <a:r>
                <a:rPr lang="en-GB" sz="3200" dirty="0"/>
                <a:t>: </a:t>
              </a:r>
              <a:r>
                <a:rPr lang="en-US" sz="3200" dirty="0"/>
                <a:t>Field sports are a billion-dollar industry where performance tracking and statistics drive winning strategies. However, few technologies protect players—the most valuable assets—from injury. Move Safe Analytics (MSA) leverages AI-powered drones to monitor players in real time, analyze risk levels, and provide live feedback during matches and training. Metrics such as collision frequency, high-intensity sprint count, and on-field behavioral patterns are used to identify injury risks, enabling teams to minimize hazards or manage acceptable risks based on expert analysis.</a:t>
              </a:r>
              <a:endParaRPr lang="en-US" sz="3200" b="0" dirty="0">
                <a:effectLst/>
              </a:endParaRPr>
            </a:p>
          </p:txBody>
        </p:sp>
        <p:sp>
          <p:nvSpPr>
            <p:cNvPr id="30" name="TextBox 29">
              <a:extLst>
                <a:ext uri="{FF2B5EF4-FFF2-40B4-BE49-F238E27FC236}">
                  <a16:creationId xmlns:a16="http://schemas.microsoft.com/office/drawing/2014/main" id="{2E2092EE-BBA0-2BCA-30C9-45893597B65E}"/>
                </a:ext>
              </a:extLst>
            </p:cNvPr>
            <p:cNvSpPr txBox="1"/>
            <p:nvPr/>
          </p:nvSpPr>
          <p:spPr>
            <a:xfrm>
              <a:off x="818366" y="17035189"/>
              <a:ext cx="14003985" cy="4548491"/>
            </a:xfrm>
            <a:prstGeom prst="rect">
              <a:avLst/>
            </a:prstGeom>
            <a:solidFill>
              <a:schemeClr val="accent6">
                <a:lumMod val="20000"/>
                <a:lumOff val="80000"/>
              </a:schemeClr>
            </a:solidFill>
          </p:spPr>
          <p:txBody>
            <a:bodyPr wrap="square" rtlCol="0">
              <a:spAutoFit/>
            </a:bodyPr>
            <a:lstStyle/>
            <a:p>
              <a:pPr rtl="0">
                <a:buNone/>
              </a:pPr>
              <a:r>
                <a:rPr lang="en-GB" sz="4400" b="1" dirty="0"/>
                <a:t>Introduction:</a:t>
              </a:r>
              <a:r>
                <a:rPr lang="en-GB" sz="4400" dirty="0"/>
                <a:t> </a:t>
              </a:r>
              <a:r>
                <a:rPr lang="en-US" sz="3200" b="0" i="0" u="none" strike="noStrike" dirty="0">
                  <a:solidFill>
                    <a:srgbClr val="000000"/>
                  </a:solidFill>
                  <a:effectLst/>
                  <a:latin typeface="Calibri (Body)"/>
                </a:rPr>
                <a:t>Currently, technology is advancing and making our lives better in many aspects. Sports were always fascinating entertainment that brought people together. The most breathtaking moment is when players sacrifice for the team's goal. To have more of those moments for fans and players, for the game to continue its very important that no injury would arise. Here technology must keep being researched to be utilized to prevent injury and traumas so that games would be safer for players. </a:t>
              </a:r>
              <a:endParaRPr lang="en-US" sz="3200" b="0" dirty="0">
                <a:effectLst/>
                <a:latin typeface="Calibri (Body)"/>
              </a:endParaRPr>
            </a:p>
            <a:p>
              <a:pPr rtl="0">
                <a:buNone/>
              </a:pPr>
              <a:r>
                <a:rPr lang="en-US" sz="3200" b="0" i="0" u="none" strike="noStrike" dirty="0">
                  <a:solidFill>
                    <a:srgbClr val="000000"/>
                  </a:solidFill>
                  <a:effectLst/>
                  <a:latin typeface="Calibri (Body)"/>
                </a:rPr>
                <a:t>MSA - application that ensures the output of real-time data that points to danger zones for future game analysis toward injury prevention.</a:t>
              </a:r>
              <a:endParaRPr lang="en-US" sz="3200" b="0" dirty="0">
                <a:effectLst/>
                <a:latin typeface="Calibri (Body)"/>
              </a:endParaRPr>
            </a:p>
          </p:txBody>
        </p:sp>
        <p:sp>
          <p:nvSpPr>
            <p:cNvPr id="18" name="TextBox 17">
              <a:extLst>
                <a:ext uri="{FF2B5EF4-FFF2-40B4-BE49-F238E27FC236}">
                  <a16:creationId xmlns:a16="http://schemas.microsoft.com/office/drawing/2014/main" id="{7F45B738-F72C-416E-8177-B38BD29FFCEF}"/>
                </a:ext>
              </a:extLst>
            </p:cNvPr>
            <p:cNvSpPr txBox="1"/>
            <p:nvPr/>
          </p:nvSpPr>
          <p:spPr>
            <a:xfrm>
              <a:off x="799120" y="7285110"/>
              <a:ext cx="23943443" cy="1284982"/>
            </a:xfrm>
            <a:prstGeom prst="rect">
              <a:avLst/>
            </a:prstGeom>
            <a:noFill/>
          </p:spPr>
          <p:txBody>
            <a:bodyPr wrap="square">
              <a:spAutoFit/>
            </a:bodyPr>
            <a:lstStyle/>
            <a:p>
              <a:r>
                <a:rPr lang="en-GB" sz="3600" b="1" i="1" baseline="30000" dirty="0"/>
                <a:t>1 </a:t>
              </a:r>
              <a:r>
                <a:rPr lang="en-US" sz="3600" dirty="0"/>
                <a:t>4</a:t>
              </a:r>
              <a:r>
                <a:rPr lang="en-US" sz="3600" baseline="30000" dirty="0"/>
                <a:t>th</a:t>
              </a:r>
              <a:r>
                <a:rPr lang="en-US" sz="3600" dirty="0"/>
                <a:t> Year Student, BEng in Poster Design</a:t>
              </a:r>
            </a:p>
            <a:p>
              <a:r>
                <a:rPr lang="en-GB" sz="3600" b="1" i="1" baseline="30000" dirty="0"/>
                <a:t>2 </a:t>
              </a:r>
              <a:r>
                <a:rPr lang="en-US" sz="3600" dirty="0"/>
                <a:t>Supervisor, Department of Computer and Software Engineering, Technological University of The Shannon: Midlands Midwest</a:t>
              </a:r>
              <a:endParaRPr lang="en-MY" sz="3600" b="1" i="1" dirty="0"/>
            </a:p>
          </p:txBody>
        </p:sp>
        <p:sp>
          <p:nvSpPr>
            <p:cNvPr id="31" name="TextBox 30">
              <a:extLst>
                <a:ext uri="{FF2B5EF4-FFF2-40B4-BE49-F238E27FC236}">
                  <a16:creationId xmlns:a16="http://schemas.microsoft.com/office/drawing/2014/main" id="{3AD1C443-2670-421D-B2D4-BB1247BACC65}"/>
                </a:ext>
              </a:extLst>
            </p:cNvPr>
            <p:cNvSpPr txBox="1"/>
            <p:nvPr/>
          </p:nvSpPr>
          <p:spPr>
            <a:xfrm>
              <a:off x="818366" y="28181707"/>
              <a:ext cx="6742685" cy="2645854"/>
            </a:xfrm>
            <a:prstGeom prst="rect">
              <a:avLst/>
            </a:prstGeom>
            <a:solidFill>
              <a:schemeClr val="accent2">
                <a:lumMod val="20000"/>
                <a:lumOff val="80000"/>
              </a:schemeClr>
            </a:solidFill>
          </p:spPr>
          <p:txBody>
            <a:bodyPr wrap="square" rtlCol="0">
              <a:spAutoFit/>
            </a:bodyPr>
            <a:lstStyle/>
            <a:p>
              <a:pPr algn="just"/>
              <a:r>
                <a:rPr lang="en-GB" sz="4400" b="1" dirty="0"/>
                <a:t>Methodology</a:t>
              </a:r>
              <a:r>
                <a:rPr lang="en-GB" sz="4400" dirty="0"/>
                <a:t>: </a:t>
              </a:r>
            </a:p>
            <a:p>
              <a:pPr algn="just"/>
              <a:r>
                <a:rPr lang="en-GB" sz="3200" dirty="0"/>
                <a:t>In MSA development was used Python language since its most popular and easiest to work with machine learning, object detection &amp; tracking.</a:t>
              </a:r>
              <a:endParaRPr lang="en-MY" sz="3200" dirty="0"/>
            </a:p>
          </p:txBody>
        </p:sp>
        <p:sp>
          <p:nvSpPr>
            <p:cNvPr id="42" name="TextBox 41">
              <a:extLst>
                <a:ext uri="{FF2B5EF4-FFF2-40B4-BE49-F238E27FC236}">
                  <a16:creationId xmlns:a16="http://schemas.microsoft.com/office/drawing/2014/main" id="{918AD612-6204-45BC-B5D1-37BED0431F45}"/>
                </a:ext>
              </a:extLst>
            </p:cNvPr>
            <p:cNvSpPr txBox="1"/>
            <p:nvPr/>
          </p:nvSpPr>
          <p:spPr>
            <a:xfrm>
              <a:off x="15438418" y="9791324"/>
              <a:ext cx="13873198" cy="2170195"/>
            </a:xfrm>
            <a:prstGeom prst="rect">
              <a:avLst/>
            </a:prstGeom>
            <a:solidFill>
              <a:srgbClr val="FF0000">
                <a:alpha val="20000"/>
              </a:srgbClr>
            </a:solidFill>
          </p:spPr>
          <p:txBody>
            <a:bodyPr wrap="square" rtlCol="0">
              <a:spAutoFit/>
            </a:bodyPr>
            <a:lstStyle/>
            <a:p>
              <a:pPr algn="just"/>
              <a:r>
                <a:rPr lang="en-GB" sz="4400" b="1" dirty="0"/>
                <a:t>Results and Discussion:</a:t>
              </a:r>
              <a:r>
                <a:rPr lang="en-GB" sz="4400" dirty="0"/>
                <a:t> </a:t>
              </a:r>
              <a:r>
                <a:rPr lang="en-GB" sz="3200" dirty="0"/>
                <a:t>Gathered statistics shows factors and timestamps where risk of injuries levels rise. Behavioural map could be used in combination to see does players position actually commit to injury risks and how player was behaving on field during game etc. did he abandoned his position as defender.</a:t>
              </a:r>
              <a:endParaRPr lang="en-MY" sz="3200" dirty="0"/>
            </a:p>
          </p:txBody>
        </p:sp>
        <p:sp>
          <p:nvSpPr>
            <p:cNvPr id="58" name="TextBox 57">
              <a:extLst>
                <a:ext uri="{FF2B5EF4-FFF2-40B4-BE49-F238E27FC236}">
                  <a16:creationId xmlns:a16="http://schemas.microsoft.com/office/drawing/2014/main" id="{3DEBBBCA-E072-4D78-89FA-A9F3C4BC688D}"/>
                </a:ext>
              </a:extLst>
            </p:cNvPr>
            <p:cNvSpPr txBox="1"/>
            <p:nvPr/>
          </p:nvSpPr>
          <p:spPr>
            <a:xfrm>
              <a:off x="15438418" y="27421695"/>
              <a:ext cx="13873198" cy="1218877"/>
            </a:xfrm>
            <a:prstGeom prst="rect">
              <a:avLst/>
            </a:prstGeom>
            <a:solidFill>
              <a:schemeClr val="bg1">
                <a:lumMod val="50000"/>
                <a:alpha val="20000"/>
              </a:schemeClr>
            </a:solidFill>
          </p:spPr>
          <p:txBody>
            <a:bodyPr wrap="square" rtlCol="0">
              <a:spAutoFit/>
            </a:bodyPr>
            <a:lstStyle/>
            <a:p>
              <a:pPr algn="just"/>
              <a:r>
                <a:rPr lang="en-GB" sz="4400" b="1" dirty="0"/>
                <a:t>Conclusion:</a:t>
              </a:r>
              <a:r>
                <a:rPr lang="en-GB" sz="4400" dirty="0"/>
                <a:t> </a:t>
              </a:r>
              <a:r>
                <a:rPr lang="en-GB" sz="3200" dirty="0"/>
                <a:t>Data gathered using MSA could be used to minimize or avoid injuries by reshaping strategy and improving safety of game.</a:t>
              </a:r>
            </a:p>
          </p:txBody>
        </p:sp>
        <p:sp>
          <p:nvSpPr>
            <p:cNvPr id="19" name="TextBox 18">
              <a:extLst>
                <a:ext uri="{FF2B5EF4-FFF2-40B4-BE49-F238E27FC236}">
                  <a16:creationId xmlns:a16="http://schemas.microsoft.com/office/drawing/2014/main" id="{B7C8AF8E-E331-0027-70B9-7FE02CB64EC5}"/>
                </a:ext>
              </a:extLst>
            </p:cNvPr>
            <p:cNvSpPr txBox="1"/>
            <p:nvPr/>
          </p:nvSpPr>
          <p:spPr>
            <a:xfrm>
              <a:off x="15476688" y="32237135"/>
              <a:ext cx="13873198" cy="2170195"/>
            </a:xfrm>
            <a:prstGeom prst="rect">
              <a:avLst/>
            </a:prstGeom>
            <a:solidFill>
              <a:srgbClr val="7030A0">
                <a:alpha val="20000"/>
              </a:srgbClr>
            </a:solidFill>
          </p:spPr>
          <p:txBody>
            <a:bodyPr wrap="square" rtlCol="0">
              <a:spAutoFit/>
            </a:bodyPr>
            <a:lstStyle/>
            <a:p>
              <a:pPr algn="just"/>
              <a:r>
                <a:rPr lang="en-GB" sz="4400" b="1" dirty="0"/>
                <a:t>Future Work:</a:t>
              </a:r>
              <a:r>
                <a:rPr lang="en-US" sz="1800" b="0" i="0" u="none" strike="noStrike" dirty="0">
                  <a:solidFill>
                    <a:srgbClr val="000000"/>
                  </a:solidFill>
                  <a:effectLst/>
                  <a:latin typeface="Verdana" panose="020B0604030504040204" pitchFamily="34" charset="0"/>
                </a:rPr>
                <a:t> </a:t>
              </a:r>
              <a:r>
                <a:rPr lang="en-US" sz="3200" b="0" i="0" u="none" strike="noStrike" dirty="0">
                  <a:solidFill>
                    <a:srgbClr val="000000"/>
                  </a:solidFill>
                  <a:effectLst/>
                  <a:latin typeface="Calibri (Body)"/>
                </a:rPr>
                <a:t>Application have a lot of potential where further implementations could involve movement tracking - to be precise “skeleton” </a:t>
              </a:r>
              <a:r>
                <a:rPr lang="en-US" sz="3200" b="0" i="0" u="none" strike="noStrike" dirty="0" err="1">
                  <a:solidFill>
                    <a:srgbClr val="000000"/>
                  </a:solidFill>
                  <a:effectLst/>
                  <a:latin typeface="Calibri (Body)"/>
                </a:rPr>
                <a:t>Yolov</a:t>
              </a:r>
              <a:r>
                <a:rPr lang="en-US" sz="3200" b="0" i="0" u="none" strike="noStrike" dirty="0">
                  <a:solidFill>
                    <a:srgbClr val="000000"/>
                  </a:solidFill>
                  <a:effectLst/>
                  <a:latin typeface="Calibri (Body)"/>
                </a:rPr>
                <a:t> model that tracks movement of body , particularly knee bending angle while running to direct correct movement or discover hidden trauma. </a:t>
              </a:r>
              <a:r>
                <a:rPr lang="en-US" sz="3200" b="1" i="0" u="none" strike="noStrike" dirty="0">
                  <a:solidFill>
                    <a:srgbClr val="000000"/>
                  </a:solidFill>
                  <a:effectLst/>
                  <a:latin typeface="Calibri (Body)"/>
                </a:rPr>
                <a:t>PATTERNS</a:t>
              </a:r>
              <a:endParaRPr lang="en-GB" sz="3200" b="1" dirty="0">
                <a:latin typeface="Calibri (Body)"/>
              </a:endParaRPr>
            </a:p>
          </p:txBody>
        </p:sp>
        <p:pic>
          <p:nvPicPr>
            <p:cNvPr id="7" name="Picture 6">
              <a:extLst>
                <a:ext uri="{FF2B5EF4-FFF2-40B4-BE49-F238E27FC236}">
                  <a16:creationId xmlns:a16="http://schemas.microsoft.com/office/drawing/2014/main" id="{45733FFD-741B-34BB-10C2-D445513CC862}"/>
                </a:ext>
              </a:extLst>
            </p:cNvPr>
            <p:cNvPicPr>
              <a:picLocks noChangeAspect="1"/>
            </p:cNvPicPr>
            <p:nvPr/>
          </p:nvPicPr>
          <p:blipFill rotWithShape="1">
            <a:blip r:embed="rId2">
              <a:extLst>
                <a:ext uri="{28A0092B-C50C-407E-A947-70E740481C1C}">
                  <a14:useLocalDpi xmlns:a14="http://schemas.microsoft.com/office/drawing/2010/main" val="0"/>
                </a:ext>
              </a:extLst>
            </a:blip>
            <a:srcRect l="11314" t="11771" r="11839" b="11933"/>
            <a:stretch/>
          </p:blipFill>
          <p:spPr>
            <a:xfrm>
              <a:off x="25024502" y="5118813"/>
              <a:ext cx="3733800" cy="3707005"/>
            </a:xfrm>
            <a:prstGeom prst="rect">
              <a:avLst/>
            </a:prstGeom>
          </p:spPr>
        </p:pic>
      </p:grpSp>
      <p:pic>
        <p:nvPicPr>
          <p:cNvPr id="12" name="Picture 11">
            <a:extLst>
              <a:ext uri="{FF2B5EF4-FFF2-40B4-BE49-F238E27FC236}">
                <a16:creationId xmlns:a16="http://schemas.microsoft.com/office/drawing/2014/main" id="{534F1BA2-87C3-4FD1-AF84-7D1A8FDBD2CF}"/>
              </a:ext>
            </a:extLst>
          </p:cNvPr>
          <p:cNvPicPr>
            <a:picLocks noChangeAspect="1"/>
          </p:cNvPicPr>
          <p:nvPr/>
        </p:nvPicPr>
        <p:blipFill>
          <a:blip r:embed="rId3"/>
          <a:stretch>
            <a:fillRect/>
          </a:stretch>
        </p:blipFill>
        <p:spPr>
          <a:xfrm>
            <a:off x="0" y="28557"/>
            <a:ext cx="30275213" cy="3581400"/>
          </a:xfrm>
          <a:prstGeom prst="rect">
            <a:avLst/>
          </a:prstGeom>
        </p:spPr>
      </p:pic>
      <p:pic>
        <p:nvPicPr>
          <p:cNvPr id="13" name="Picture 12">
            <a:extLst>
              <a:ext uri="{FF2B5EF4-FFF2-40B4-BE49-F238E27FC236}">
                <a16:creationId xmlns:a16="http://schemas.microsoft.com/office/drawing/2014/main" id="{2888907A-CE82-4F83-8543-9541C63366AD}"/>
              </a:ext>
            </a:extLst>
          </p:cNvPr>
          <p:cNvPicPr>
            <a:picLocks noChangeAspect="1"/>
          </p:cNvPicPr>
          <p:nvPr/>
        </p:nvPicPr>
        <p:blipFill>
          <a:blip r:embed="rId4"/>
          <a:stretch>
            <a:fillRect/>
          </a:stretch>
        </p:blipFill>
        <p:spPr>
          <a:xfrm>
            <a:off x="0" y="39581156"/>
            <a:ext cx="30275213" cy="3590925"/>
          </a:xfrm>
          <a:prstGeom prst="rect">
            <a:avLst/>
          </a:prstGeom>
        </p:spPr>
      </p:pic>
      <p:pic>
        <p:nvPicPr>
          <p:cNvPr id="6" name="Picture 5">
            <a:extLst>
              <a:ext uri="{FF2B5EF4-FFF2-40B4-BE49-F238E27FC236}">
                <a16:creationId xmlns:a16="http://schemas.microsoft.com/office/drawing/2014/main" id="{D29FFA1E-F079-1BEB-D337-36855322E14D}"/>
              </a:ext>
            </a:extLst>
          </p:cNvPr>
          <p:cNvPicPr>
            <a:picLocks noChangeAspect="1"/>
          </p:cNvPicPr>
          <p:nvPr/>
        </p:nvPicPr>
        <p:blipFill>
          <a:blip r:embed="rId5"/>
          <a:stretch>
            <a:fillRect/>
          </a:stretch>
        </p:blipFill>
        <p:spPr>
          <a:xfrm>
            <a:off x="8091105" y="28960012"/>
            <a:ext cx="6804880" cy="9099859"/>
          </a:xfrm>
          <a:prstGeom prst="rect">
            <a:avLst/>
          </a:prstGeom>
        </p:spPr>
      </p:pic>
      <p:pic>
        <p:nvPicPr>
          <p:cNvPr id="20" name="Picture 19">
            <a:extLst>
              <a:ext uri="{FF2B5EF4-FFF2-40B4-BE49-F238E27FC236}">
                <a16:creationId xmlns:a16="http://schemas.microsoft.com/office/drawing/2014/main" id="{22F08693-814B-1DD3-7481-374CE1D3113F}"/>
              </a:ext>
            </a:extLst>
          </p:cNvPr>
          <p:cNvPicPr>
            <a:picLocks noChangeAspect="1"/>
          </p:cNvPicPr>
          <p:nvPr/>
        </p:nvPicPr>
        <p:blipFill>
          <a:blip r:embed="rId6"/>
          <a:stretch>
            <a:fillRect/>
          </a:stretch>
        </p:blipFill>
        <p:spPr>
          <a:xfrm>
            <a:off x="15951513" y="14094595"/>
            <a:ext cx="12335729" cy="7423596"/>
          </a:xfrm>
          <a:prstGeom prst="rect">
            <a:avLst/>
          </a:prstGeom>
        </p:spPr>
      </p:pic>
      <p:pic>
        <p:nvPicPr>
          <p:cNvPr id="22" name="Picture 21">
            <a:extLst>
              <a:ext uri="{FF2B5EF4-FFF2-40B4-BE49-F238E27FC236}">
                <a16:creationId xmlns:a16="http://schemas.microsoft.com/office/drawing/2014/main" id="{D9E97136-D532-ED1E-D9DA-D06C89B7F4F1}"/>
              </a:ext>
            </a:extLst>
          </p:cNvPr>
          <p:cNvPicPr>
            <a:picLocks noChangeAspect="1"/>
          </p:cNvPicPr>
          <p:nvPr/>
        </p:nvPicPr>
        <p:blipFill>
          <a:blip r:embed="rId7"/>
          <a:stretch>
            <a:fillRect/>
          </a:stretch>
        </p:blipFill>
        <p:spPr>
          <a:xfrm>
            <a:off x="16295078" y="22250024"/>
            <a:ext cx="11992164" cy="4998381"/>
          </a:xfrm>
          <a:prstGeom prst="rect">
            <a:avLst/>
          </a:prstGeom>
        </p:spPr>
      </p:pic>
      <p:pic>
        <p:nvPicPr>
          <p:cNvPr id="33" name="Picture 32" descr="A person holding a drone&#10;&#10;AI-generated content may be incorrect.">
            <a:extLst>
              <a:ext uri="{FF2B5EF4-FFF2-40B4-BE49-F238E27FC236}">
                <a16:creationId xmlns:a16="http://schemas.microsoft.com/office/drawing/2014/main" id="{C7CA2D78-E866-FA2D-A7BF-BF35A4A40B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9135" y="9938125"/>
            <a:ext cx="5417775" cy="7478969"/>
          </a:xfrm>
          <a:prstGeom prst="rect">
            <a:avLst/>
          </a:prstGeom>
        </p:spPr>
      </p:pic>
      <p:pic>
        <p:nvPicPr>
          <p:cNvPr id="38" name="Picture 37" descr="A screenshot of a computer&#10;&#10;AI-generated content may be incorrect.">
            <a:extLst>
              <a:ext uri="{FF2B5EF4-FFF2-40B4-BE49-F238E27FC236}">
                <a16:creationId xmlns:a16="http://schemas.microsoft.com/office/drawing/2014/main" id="{6256E798-F34F-7737-7EC9-C7982FFEF2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9120" y="22418362"/>
            <a:ext cx="14003985" cy="5995200"/>
          </a:xfrm>
          <a:prstGeom prst="rect">
            <a:avLst/>
          </a:prstGeom>
        </p:spPr>
      </p:pic>
    </p:spTree>
    <p:extLst>
      <p:ext uri="{BB962C8B-B14F-4D97-AF65-F5344CB8AC3E}">
        <p14:creationId xmlns:p14="http://schemas.microsoft.com/office/powerpoint/2010/main" val="14196318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6f6dd6e-3031-49ba-915e-0e3c215bae6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E916C04D2438A488746224A64E33BBE" ma:contentTypeVersion="15" ma:contentTypeDescription="Create a new document." ma:contentTypeScope="" ma:versionID="ad85b37b0468ba06cc2be7e83559cfe5">
  <xsd:schema xmlns:xsd="http://www.w3.org/2001/XMLSchema" xmlns:xs="http://www.w3.org/2001/XMLSchema" xmlns:p="http://schemas.microsoft.com/office/2006/metadata/properties" xmlns:ns3="f9ef933a-7bc1-47a4-bf24-ea99735367a8" xmlns:ns4="a6f6dd6e-3031-49ba-915e-0e3c215bae62" targetNamespace="http://schemas.microsoft.com/office/2006/metadata/properties" ma:root="true" ma:fieldsID="0a5ba1271849bd2759475413afb71ba0" ns3:_="" ns4:_="">
    <xsd:import namespace="f9ef933a-7bc1-47a4-bf24-ea99735367a8"/>
    <xsd:import namespace="a6f6dd6e-3031-49ba-915e-0e3c215bae6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AutoKeyPoints" minOccurs="0"/>
                <xsd:element ref="ns4:MediaServiceKeyPoints" minOccurs="0"/>
                <xsd:element ref="ns4:MediaServiceGenerationTime" minOccurs="0"/>
                <xsd:element ref="ns4:MediaServiceEventHashCode" minOccurs="0"/>
                <xsd:element ref="ns4:MediaServiceLocation"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ef933a-7bc1-47a4-bf24-ea99735367a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f6dd6e-3031-49ba-915e-0e3c215bae6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1C57C7-3391-4022-8C07-54BA4D4C3277}">
  <ds:schemaRefs>
    <ds:schemaRef ds:uri="http://purl.org/dc/elements/1.1/"/>
    <ds:schemaRef ds:uri="http://schemas.microsoft.com/office/2006/metadata/properties"/>
    <ds:schemaRef ds:uri="a6f6dd6e-3031-49ba-915e-0e3c215bae62"/>
    <ds:schemaRef ds:uri="http://www.w3.org/XML/1998/namespace"/>
    <ds:schemaRef ds:uri="f9ef933a-7bc1-47a4-bf24-ea99735367a8"/>
    <ds:schemaRef ds:uri="http://purl.org/dc/dcmitype/"/>
    <ds:schemaRef ds:uri="http://schemas.microsoft.com/office/2006/documentManagement/types"/>
    <ds:schemaRef ds:uri="http://schemas.microsoft.com/office/infopath/2007/PartnerControls"/>
    <ds:schemaRef ds:uri="http://purl.org/dc/terms/"/>
    <ds:schemaRef ds:uri="http://schemas.openxmlformats.org/package/2006/metadata/core-properties"/>
  </ds:schemaRefs>
</ds:datastoreItem>
</file>

<file path=customXml/itemProps2.xml><?xml version="1.0" encoding="utf-8"?>
<ds:datastoreItem xmlns:ds="http://schemas.openxmlformats.org/officeDocument/2006/customXml" ds:itemID="{CB659D4B-00EC-4785-94F0-B7D10F4A5C87}">
  <ds:schemaRefs>
    <ds:schemaRef ds:uri="http://schemas.microsoft.com/sharepoint/v3/contenttype/forms"/>
  </ds:schemaRefs>
</ds:datastoreItem>
</file>

<file path=customXml/itemProps3.xml><?xml version="1.0" encoding="utf-8"?>
<ds:datastoreItem xmlns:ds="http://schemas.openxmlformats.org/officeDocument/2006/customXml" ds:itemID="{BA6237A6-EEC3-47DC-8878-2558C5809F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ef933a-7bc1-47a4-bf24-ea99735367a8"/>
    <ds:schemaRef ds:uri="a6f6dd6e-3031-49ba-915e-0e3c215bae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9046</TotalTime>
  <Words>419</Words>
  <Application>Microsoft Office PowerPoint</Application>
  <PresentationFormat>Custom</PresentationFormat>
  <Paragraphs>15</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(Body)</vt:lpstr>
      <vt:lpstr>Calibri Light</vt:lpstr>
      <vt:lpstr>Copperplate Gothic Bold</vt:lpstr>
      <vt:lpstr>Verdana</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Ciara Buckley</dc:creator>
  <cp:lastModifiedBy>A00277326: Ivan Lapickij</cp:lastModifiedBy>
  <cp:revision>73</cp:revision>
  <cp:lastPrinted>2023-03-14T17:59:07Z</cp:lastPrinted>
  <dcterms:created xsi:type="dcterms:W3CDTF">2020-06-08T15:16:29Z</dcterms:created>
  <dcterms:modified xsi:type="dcterms:W3CDTF">2025-03-21T15:37:37Z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0x010100BE916C04D2438A488746224A64E33BBE</vt:lpwstr>
  </property>
</Properties>
</file>